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2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1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3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7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4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3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5646-FAEB-4AB3-A326-0A08349E2827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1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202633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Введение генеративное (порождающее) моделирование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37744" y="0"/>
                <a:ext cx="11466576" cy="2772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Таким способом можно вычислить все значения и определить распределение по имеющемуся выборочному пространству. Так как из этого распределения можно выбирать образцы, наш список мог бы называться генеративной моделью. Однако этой модели не хватает главного: она не может генерировать того, что еще не видела, так как для любой комбинации, отсутствующей в исходном наборе данных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Чтобы решить эту проблему, можно назначить дополнительный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псевдоотсчет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от 1 для каждой возможной комбинации признаков. Этот прием известен как аддитивное сглаживание, в соответствии с которым оценка максимального правдоподобия (MLE) для параметров будет определяться так: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0"/>
                <a:ext cx="11466576" cy="2772169"/>
              </a:xfrm>
              <a:prstGeom prst="rect">
                <a:avLst/>
              </a:prstGeom>
              <a:blipFill>
                <a:blip r:embed="rId2"/>
                <a:stretch>
                  <a:fillRect l="-266" r="-2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38328" y="2772169"/>
                <a:ext cx="11439144" cy="3653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Наивная байесовская параметрическая модель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Наивная байесовская параметрическая модель использует простое предположение, чтобы резко уменьшить количество параметров для оценки. Мы наивно предполагаем, что каждый признак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 зависит от любого другого признака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В отношении набора данных, это означает, например, что выбор цвета волос не влияет на выбор типа одежды, а выбор типа очков не влияет на выбор прически. Более формально, для всех признаков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Это известно, как наивное байесовское предположение. Чтобы применить его, сначала используется цепное правило вероятности для записи функции плотности в виде произведения условных вероятностей: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K — общее число признаков (то есть пять в примере с модой</a:t>
                </a:r>
                <a:r>
                  <a:rPr lang="ru-RU" sz="16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" y="2772169"/>
                <a:ext cx="11439144" cy="3653629"/>
              </a:xfrm>
              <a:prstGeom prst="rect">
                <a:avLst/>
              </a:prstGeom>
              <a:blipFill>
                <a:blip r:embed="rId3"/>
                <a:stretch>
                  <a:fillRect l="-320" r="-267" b="-6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70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10896" y="1151937"/>
                <a:ext cx="11548872" cy="3815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применим наивное байесовское предположение, чтобы упростить последнюю строку:</a:t>
                </a: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 — наивная байесовская модель. Задача сводится к оценке параметров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𝑘𝑙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каждого признака в отдельности и их перемножению для определения вероятности любой возможной комбинации.</a:t>
                </a: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Тогда каждого признака нужно оценить параметр для каждого значения, которое может принять этот признак. Следовательно, в примере эта модель определяется всего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7+6+3+4+8–5=23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параметрами (последний член в выражении –5 отражает тот факт, что последний параметр для каждого признака подбирается так, чтобы сумма его параметров была равна 1). </a:t>
                </a: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Оценка максимального правдоподобия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вычисляется как</a:t>
                </a: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𝑘𝑙</m:t>
                              </m:r>
                            </m:sub>
                          </m:sSub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число раз, когда признак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принимает значение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𝑙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наборе данных, а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=50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общее число наблюдений.</a:t>
                </a: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1151937"/>
                <a:ext cx="11548872" cy="3815788"/>
              </a:xfrm>
              <a:prstGeom prst="rect">
                <a:avLst/>
              </a:prstGeom>
              <a:blipFill>
                <a:blip r:embed="rId2"/>
                <a:stretch>
                  <a:fillRect l="-264" r="-211" b="-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46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248641"/>
                  </p:ext>
                </p:extLst>
              </p:nvPr>
            </p:nvGraphicFramePr>
            <p:xfrm>
              <a:off x="1527049" y="1216121"/>
              <a:ext cx="7781542" cy="491209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39691">
                      <a:extLst>
                        <a:ext uri="{9D8B030D-6E8A-4147-A177-3AD203B41FA5}">
                          <a16:colId xmlns:a16="http://schemas.microsoft.com/office/drawing/2014/main" val="819039367"/>
                        </a:ext>
                      </a:extLst>
                    </a:gridCol>
                    <a:gridCol w="424499">
                      <a:extLst>
                        <a:ext uri="{9D8B030D-6E8A-4147-A177-3AD203B41FA5}">
                          <a16:colId xmlns:a16="http://schemas.microsoft.com/office/drawing/2014/main" val="336568320"/>
                        </a:ext>
                      </a:extLst>
                    </a:gridCol>
                    <a:gridCol w="792211">
                      <a:extLst>
                        <a:ext uri="{9D8B030D-6E8A-4147-A177-3AD203B41FA5}">
                          <a16:colId xmlns:a16="http://schemas.microsoft.com/office/drawing/2014/main" val="3735958602"/>
                        </a:ext>
                      </a:extLst>
                    </a:gridCol>
                    <a:gridCol w="792211">
                      <a:extLst>
                        <a:ext uri="{9D8B030D-6E8A-4147-A177-3AD203B41FA5}">
                          <a16:colId xmlns:a16="http://schemas.microsoft.com/office/drawing/2014/main" val="1362491412"/>
                        </a:ext>
                      </a:extLst>
                    </a:gridCol>
                    <a:gridCol w="1581630">
                      <a:extLst>
                        <a:ext uri="{9D8B030D-6E8A-4147-A177-3AD203B41FA5}">
                          <a16:colId xmlns:a16="http://schemas.microsoft.com/office/drawing/2014/main" val="872496204"/>
                        </a:ext>
                      </a:extLst>
                    </a:gridCol>
                    <a:gridCol w="791279">
                      <a:extLst>
                        <a:ext uri="{9D8B030D-6E8A-4147-A177-3AD203B41FA5}">
                          <a16:colId xmlns:a16="http://schemas.microsoft.com/office/drawing/2014/main" val="7105136"/>
                        </a:ext>
                      </a:extLst>
                    </a:gridCol>
                    <a:gridCol w="660021">
                      <a:extLst>
                        <a:ext uri="{9D8B030D-6E8A-4147-A177-3AD203B41FA5}">
                          <a16:colId xmlns:a16="http://schemas.microsoft.com/office/drawing/2014/main" val="2476720916"/>
                        </a:ext>
                      </a:extLst>
                    </a:gridCol>
                  </a:tblGrid>
                  <a:tr h="52142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Прическа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8">
                      <a:txBody>
                        <a:bodyPr/>
                        <a:lstStyle/>
                        <a:p>
                          <a:pPr indent="4572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3495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Цвет волос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3495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indent="23495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434691"/>
                      </a:ext>
                    </a:extLst>
                  </a:tr>
                  <a:tr h="25532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нет волос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черный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3254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длинные волосы, собранные в пучок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блонд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0,12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5142250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длинная стрижка, волнистые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каштановый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3943248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длинная стрижка, прямые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23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розовый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3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11392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волнистые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рыжий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8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0,16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600393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прямые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серебристо-серый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0,48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5587756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курчавые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9766671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7753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248641"/>
                  </p:ext>
                </p:extLst>
              </p:nvPr>
            </p:nvGraphicFramePr>
            <p:xfrm>
              <a:off x="1527049" y="1216121"/>
              <a:ext cx="7781542" cy="491209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39691">
                      <a:extLst>
                        <a:ext uri="{9D8B030D-6E8A-4147-A177-3AD203B41FA5}">
                          <a16:colId xmlns:a16="http://schemas.microsoft.com/office/drawing/2014/main" val="819039367"/>
                        </a:ext>
                      </a:extLst>
                    </a:gridCol>
                    <a:gridCol w="424499">
                      <a:extLst>
                        <a:ext uri="{9D8B030D-6E8A-4147-A177-3AD203B41FA5}">
                          <a16:colId xmlns:a16="http://schemas.microsoft.com/office/drawing/2014/main" val="336568320"/>
                        </a:ext>
                      </a:extLst>
                    </a:gridCol>
                    <a:gridCol w="792211">
                      <a:extLst>
                        <a:ext uri="{9D8B030D-6E8A-4147-A177-3AD203B41FA5}">
                          <a16:colId xmlns:a16="http://schemas.microsoft.com/office/drawing/2014/main" val="3735958602"/>
                        </a:ext>
                      </a:extLst>
                    </a:gridCol>
                    <a:gridCol w="792211">
                      <a:extLst>
                        <a:ext uri="{9D8B030D-6E8A-4147-A177-3AD203B41FA5}">
                          <a16:colId xmlns:a16="http://schemas.microsoft.com/office/drawing/2014/main" val="1362491412"/>
                        </a:ext>
                      </a:extLst>
                    </a:gridCol>
                    <a:gridCol w="1581630">
                      <a:extLst>
                        <a:ext uri="{9D8B030D-6E8A-4147-A177-3AD203B41FA5}">
                          <a16:colId xmlns:a16="http://schemas.microsoft.com/office/drawing/2014/main" val="872496204"/>
                        </a:ext>
                      </a:extLst>
                    </a:gridCol>
                    <a:gridCol w="791279">
                      <a:extLst>
                        <a:ext uri="{9D8B030D-6E8A-4147-A177-3AD203B41FA5}">
                          <a16:colId xmlns:a16="http://schemas.microsoft.com/office/drawing/2014/main" val="7105136"/>
                        </a:ext>
                      </a:extLst>
                    </a:gridCol>
                    <a:gridCol w="660021">
                      <a:extLst>
                        <a:ext uri="{9D8B030D-6E8A-4147-A177-3AD203B41FA5}">
                          <a16:colId xmlns:a16="http://schemas.microsoft.com/office/drawing/2014/main" val="2476720916"/>
                        </a:ext>
                      </a:extLst>
                    </a:gridCol>
                  </a:tblGrid>
                  <a:tr h="5975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Прическа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000" t="-6122" r="-485385" b="-725510"/>
                          </a:stretch>
                        </a:blipFill>
                      </a:tcPr>
                    </a:tc>
                    <a:tc rowSpan="8">
                      <a:txBody>
                        <a:bodyPr/>
                        <a:lstStyle/>
                        <a:p>
                          <a:pPr indent="4572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3495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Цвет волос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3495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83333" t="-6122" r="-2778" b="-72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434691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нет волос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черный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3254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длинные волосы, собранные в пучок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блонд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0,12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5142250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длинная стрижка, волнистые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каштановый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3943248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длинная стрижка, прямые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23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розовый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3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0,06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11392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волнистые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рыжий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8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0,16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600393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прямые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серебристо-серый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0,48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5587756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короткая стрижка, курчавые волосы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9766671"/>
                      </a:ext>
                    </a:extLst>
                  </a:tr>
                  <a:tr h="510656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</a:p>
                      </a:txBody>
                      <a:tcPr marL="68391" marR="68391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775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Прямоугольник 2"/>
          <p:cNvSpPr/>
          <p:nvPr/>
        </p:nvSpPr>
        <p:spPr>
          <a:xfrm>
            <a:off x="256032" y="463397"/>
            <a:ext cx="1134770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Таблица 2. Оценки максимального правдоподобия для параметров в наивной байесовской модели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1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758369"/>
                  </p:ext>
                </p:extLst>
              </p:nvPr>
            </p:nvGraphicFramePr>
            <p:xfrm>
              <a:off x="1563625" y="809911"/>
              <a:ext cx="8503919" cy="49653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74615">
                      <a:extLst>
                        <a:ext uri="{9D8B030D-6E8A-4147-A177-3AD203B41FA5}">
                          <a16:colId xmlns:a16="http://schemas.microsoft.com/office/drawing/2014/main" val="1983486162"/>
                        </a:ext>
                      </a:extLst>
                    </a:gridCol>
                    <a:gridCol w="418597">
                      <a:extLst>
                        <a:ext uri="{9D8B030D-6E8A-4147-A177-3AD203B41FA5}">
                          <a16:colId xmlns:a16="http://schemas.microsoft.com/office/drawing/2014/main" val="2559095172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3701431867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2027643438"/>
                        </a:ext>
                      </a:extLst>
                    </a:gridCol>
                    <a:gridCol w="2101467">
                      <a:extLst>
                        <a:ext uri="{9D8B030D-6E8A-4147-A177-3AD203B41FA5}">
                          <a16:colId xmlns:a16="http://schemas.microsoft.com/office/drawing/2014/main" val="1189042626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2262421210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4151478375"/>
                        </a:ext>
                      </a:extLst>
                    </a:gridCol>
                  </a:tblGrid>
                  <a:tr h="44244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Цвет одежды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Вид очков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4517"/>
                      </a:ext>
                    </a:extLst>
                  </a:tr>
                  <a:tr h="21665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черный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нет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3826519"/>
                      </a:ext>
                    </a:extLst>
                  </a:tr>
                  <a:tr h="21665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синий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0,08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круглые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7477582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серый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солнцезащитные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8111238"/>
                      </a:ext>
                    </a:extLst>
                  </a:tr>
                  <a:tr h="21665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зеленый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1524865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оранжевый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3206088"/>
                      </a:ext>
                    </a:extLst>
                  </a:tr>
                  <a:tr h="22578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розовый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Тип одежды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14544"/>
                      </a:ext>
                    </a:extLst>
                  </a:tr>
                  <a:tr h="21665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красный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3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Худи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58152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белый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комбинезон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480297"/>
                      </a:ext>
                    </a:extLst>
                  </a:tr>
                  <a:tr h="6499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футболка с круглым вырезом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19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8664827"/>
                      </a:ext>
                    </a:extLst>
                  </a:tr>
                  <a:tr h="6499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футболка с V-образным вырезом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1960766"/>
                      </a:ext>
                    </a:extLst>
                  </a:tr>
                  <a:tr h="21665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68180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758369"/>
                  </p:ext>
                </p:extLst>
              </p:nvPr>
            </p:nvGraphicFramePr>
            <p:xfrm>
              <a:off x="1563625" y="809911"/>
              <a:ext cx="8503919" cy="49653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774615">
                      <a:extLst>
                        <a:ext uri="{9D8B030D-6E8A-4147-A177-3AD203B41FA5}">
                          <a16:colId xmlns:a16="http://schemas.microsoft.com/office/drawing/2014/main" val="1983486162"/>
                        </a:ext>
                      </a:extLst>
                    </a:gridCol>
                    <a:gridCol w="418597">
                      <a:extLst>
                        <a:ext uri="{9D8B030D-6E8A-4147-A177-3AD203B41FA5}">
                          <a16:colId xmlns:a16="http://schemas.microsoft.com/office/drawing/2014/main" val="2559095172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3701431867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2027643438"/>
                        </a:ext>
                      </a:extLst>
                    </a:gridCol>
                    <a:gridCol w="2101467">
                      <a:extLst>
                        <a:ext uri="{9D8B030D-6E8A-4147-A177-3AD203B41FA5}">
                          <a16:colId xmlns:a16="http://schemas.microsoft.com/office/drawing/2014/main" val="1189042626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2262421210"/>
                        </a:ext>
                      </a:extLst>
                    </a:gridCol>
                    <a:gridCol w="802310">
                      <a:extLst>
                        <a:ext uri="{9D8B030D-6E8A-4147-A177-3AD203B41FA5}">
                          <a16:colId xmlns:a16="http://schemas.microsoft.com/office/drawing/2014/main" val="4151478375"/>
                        </a:ext>
                      </a:extLst>
                    </a:gridCol>
                  </a:tblGrid>
                  <a:tr h="59753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Цвет одежды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7727" t="-6122" r="-562121" b="-7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Вид очков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333" t="-6122" r="-1515" b="-748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454517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черный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0,00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нет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11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3826519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синий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0,08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круглые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7477582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серый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0,20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солнцезащитные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8111238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зеленый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1524865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пастельный оранжевый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3206088"/>
                      </a:ext>
                    </a:extLst>
                  </a:tr>
                  <a:tr h="30492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розовый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Тип одежды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n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333" t="-782000" r="-1515" b="-79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14544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красный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3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0,06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Худи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0,14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58152"/>
                      </a:ext>
                    </a:extLst>
                  </a:tr>
                  <a:tr h="43330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белый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0,44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комбинезон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480297"/>
                      </a:ext>
                    </a:extLst>
                  </a:tr>
                  <a:tr h="6499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футболка с круглым вырезом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19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0,38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8664827"/>
                      </a:ext>
                    </a:extLst>
                  </a:tr>
                  <a:tr h="64996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16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58032" marR="5803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футболка с V-образным вырезом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0,12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1960766"/>
                      </a:ext>
                    </a:extLst>
                  </a:tr>
                  <a:tr h="29260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58032" marR="58032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Всего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1,00</a:t>
                          </a:r>
                        </a:p>
                      </a:txBody>
                      <a:tcPr marL="58032" marR="58032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68180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67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10312" y="89841"/>
                <a:ext cx="11676888" cy="1851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Чтобы найти вероятность, с которой модель сгенерирует некоторое наблюдение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достаточно перемножить вероятности отдельных признаков. Например:</a:t>
                </a:r>
              </a:p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(длинная стрижка, прямые волосы; рыжий; круглые очки; </m:t>
                      </m:r>
                    </m:oMath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футболка с круглым вырезом; белый)=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(длинная стрижка, прямые волосы) ×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(рыжий) ×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(круглые очки) ×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(футболка с круглым вырезом) × 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(белый) = = 0,46 × 0,16 × 0,44 × 0,38 × 0,44 = 0,0054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" y="89841"/>
                <a:ext cx="11676888" cy="1851533"/>
              </a:xfrm>
              <a:prstGeom prst="rect">
                <a:avLst/>
              </a:prstGeom>
              <a:blipFill>
                <a:blip r:embed="rId2"/>
                <a:stretch>
                  <a:fillRect l="-313" r="-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80" y="2145709"/>
            <a:ext cx="5422599" cy="216488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308612" y="4514933"/>
            <a:ext cx="6879833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ctr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Десять новых стилей, сгенерированных наивной байесовской моделью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320040" y="5224427"/>
                <a:ext cx="11631168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возьмем набор данных с незамысловатым названием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Planet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Pixel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который был предоставлен, не содержит пяти высокоуровневых признаков, которые мы применяли (цвет волос, тип аксессуара и т. д.), а только значения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32×32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пикселов, составляющих каждое изображение. То есть каждое наблюдение теперь имеет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32×32=1024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признака и каждый признак может принимать любое из 256 значений (отдельные цвета в палитре).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5224427"/>
                <a:ext cx="11631168" cy="1274195"/>
              </a:xfrm>
              <a:prstGeom prst="rect">
                <a:avLst/>
              </a:prstGeom>
              <a:blipFill>
                <a:blip r:embed="rId4"/>
                <a:stretch>
                  <a:fillRect l="-314" r="-262" b="-3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51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3" y="575952"/>
            <a:ext cx="5432007" cy="276172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28402" y="74712"/>
            <a:ext cx="2668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Образцы моды в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Planet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endParaRPr lang="ru-RU" sz="16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42953"/>
              </p:ext>
            </p:extLst>
          </p:nvPr>
        </p:nvGraphicFramePr>
        <p:xfrm>
          <a:off x="6486525" y="1439981"/>
          <a:ext cx="4659630" cy="3795395"/>
        </p:xfrm>
        <a:graphic>
          <a:graphicData uri="http://schemas.openxmlformats.org/drawingml/2006/table">
            <a:tbl>
              <a:tblPr firstRow="1" firstCol="1" bandRow="1"/>
              <a:tblGrid>
                <a:gridCol w="417830">
                  <a:extLst>
                    <a:ext uri="{9D8B030D-6E8A-4147-A177-3AD203B41FA5}">
                      <a16:colId xmlns:a16="http://schemas.microsoft.com/office/drawing/2014/main" val="1569696416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4235056587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104392045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033187395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245447658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3568448474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4263982161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3311174734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016774140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49836519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465972301"/>
                    </a:ext>
                  </a:extLst>
                </a:gridCol>
              </a:tblGrid>
              <a:tr h="1124585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№ образца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px_458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px_459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px_467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0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305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62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39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216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85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792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008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273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747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052120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6632448" y="413266"/>
            <a:ext cx="4367784" cy="65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Таблица 3. Значения пикселов 458–467 для первых десяти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наблюдений в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Planet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6" y="4559720"/>
            <a:ext cx="4938188" cy="201795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365631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Десять новых стилей, сгенерированных наивной байесовской моделью на основе набора данных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Planet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49932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57897" y="172040"/>
            <a:ext cx="2887137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представлению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73124" t="50496" r="13658" b="30214"/>
          <a:stretch/>
        </p:blipFill>
        <p:spPr bwMode="auto">
          <a:xfrm>
            <a:off x="401342" y="1124712"/>
            <a:ext cx="445579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96789" y="672998"/>
            <a:ext cx="3080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Набор изображений форм тортов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" y="3819018"/>
            <a:ext cx="4206605" cy="2895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-97536" y="2953512"/>
                <a:ext cx="6096000" cy="9787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Скрытое пространство свойств форм тортов и функция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отображающая точку из скрытого пространства в пространство исходных изображений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36" y="2953512"/>
                <a:ext cx="6096000" cy="978729"/>
              </a:xfrm>
              <a:prstGeom prst="rect">
                <a:avLst/>
              </a:prstGeom>
              <a:blipFill>
                <a:blip r:embed="rId4"/>
                <a:stretch>
                  <a:fillRect b="-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120" y="1348292"/>
            <a:ext cx="4645152" cy="53597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93129" y="74097"/>
            <a:ext cx="7258663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Куб представляет многомерное пространство всех изображений; обучение представлению пытается найти скрытое подпространство, или многообразие, с меньшим числом измерений, на котором располагаются определенные виды изображений (например, многообразие собак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74" y="402975"/>
            <a:ext cx="7786225" cy="296654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062874" y="0"/>
            <a:ext cx="3627340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генеративного моделирования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46748" y="3369520"/>
            <a:ext cx="4118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дискриминативного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моделирования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75" y="3802482"/>
            <a:ext cx="8434545" cy="28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4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82" y="978325"/>
            <a:ext cx="5736134" cy="227693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143247" y="504480"/>
            <a:ext cx="5787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дискриминативного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 генеративного моделирования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85055" y="3491312"/>
            <a:ext cx="4277646" cy="36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Появление генеративного моделирования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0080" y="4208687"/>
            <a:ext cx="1099108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частности, возросло внимание средств массовой информации к таким проектам генеративного моделирования, как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StyleGAN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от NVIDIA, который способен создавать очень реалистичные изображения человеческих лиц, и языковая модель GPT-2 от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OpenAI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которая может завершить отрывок текста по короткому вступительному абзацу.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7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5" y="1520864"/>
            <a:ext cx="4133446" cy="20240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04800" y="524602"/>
                <a:ext cx="455066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Набор точек на двумерной плоскости, сгенерированный с использованием неизвестного правила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24602"/>
                <a:ext cx="4550664" cy="830997"/>
              </a:xfrm>
              <a:prstGeom prst="rect">
                <a:avLst/>
              </a:prstGeom>
              <a:blipFill>
                <a:blip r:embed="rId3"/>
                <a:stretch>
                  <a:fillRect l="-669" t="-2206" r="-803" b="-80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95072" y="3710176"/>
                <a:ext cx="45780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Оранжевый прямоугольник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оценка фактического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" y="3710176"/>
                <a:ext cx="4578096" cy="584775"/>
              </a:xfrm>
              <a:prstGeom prst="rect">
                <a:avLst/>
              </a:prstGeom>
              <a:blipFill>
                <a:blip r:embed="rId4"/>
                <a:stretch>
                  <a:fillRect l="-666" t="-3125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406006"/>
            <a:ext cx="4986960" cy="2243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5291760" y="524602"/>
                <a:ext cx="6096000" cy="6832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Оранжевые прямоугольники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оценка истинного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(серые области)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760" y="524602"/>
                <a:ext cx="6096000" cy="68326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513" y="1262076"/>
            <a:ext cx="5346655" cy="26093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5291760" y="4018795"/>
                <a:ext cx="6632016" cy="2456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457200" algn="just">
                  <a:lnSpc>
                    <a:spcPct val="120000"/>
                  </a:lnSpc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ФУНКЦИЯ ПЛОТНОСТИ ВЕРОЯТНОСТИ</a:t>
                </a:r>
                <a:endPara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lvl="0" indent="457200" algn="just">
                  <a:lnSpc>
                    <a:spcPct val="120000"/>
                  </a:lnSpc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Функция плотности вероятности (или просто функция плотности),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отображает точку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выборочного пространства в число от 0 до 1. Сумма функции плотности по всем точкам в выборочном пространстве должна быть равна 1, то есть это четко определенное распределение вероятностей. В примере с картой мира функция плотности нашей модели равна 0 за пределами оранжевого прямоугольника и постоянна внутри него.</a:t>
                </a:r>
                <a:endPara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760" y="4018795"/>
                <a:ext cx="6632016" cy="2456057"/>
              </a:xfrm>
              <a:prstGeom prst="rect">
                <a:avLst/>
              </a:prstGeom>
              <a:blipFill>
                <a:blip r:embed="rId8"/>
                <a:stretch>
                  <a:fillRect l="-460" r="-551" b="-1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37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0" y="362022"/>
                <a:ext cx="11695176" cy="1865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ПАРАМЕТРИЧЕСКОЕ МОДЕЛИРОВАНИЕ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Параметрическая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это семейство функций плотности, которое можно описать с использованием конечного числа параметров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Семейство всех возможных прямоугольников, которые можно было бы нарисовать на рис. 6, является примером параметрической модели. В данном случае мы имеем четыре параметра: координаты левого нижнего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и правого верхнего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углов прямоугольника. Таким образом, каждая функция плотности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этой параметрической модели (то есть каждый прямоугольник) может быть уникально представлена четырьмя числами: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2022"/>
                <a:ext cx="11695176" cy="1865126"/>
              </a:xfrm>
              <a:prstGeom prst="rect">
                <a:avLst/>
              </a:prstGeom>
              <a:blipFill>
                <a:blip r:embed="rId2"/>
                <a:stretch>
                  <a:fillRect l="-261" r="-208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37744" y="2502223"/>
                <a:ext cx="11457432" cy="4185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ПРАВДОПОДОБИЕ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Вероятность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ℒ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∣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набора параметров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является функцией, которая измеряет правдоподобие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учетом некоторой наблюдаемой точки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Определяется она как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∣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 правдоподобие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некоторой наблюдаемой точки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определяется как значение функции плотности, параметризованной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в точке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При наличии полного набора данных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независимых наблюдений можно написать: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∣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Поскольку с вычислительной точки зрения найти это произведение довольно сложно, вместо него часто используется логарифм правдоподобия ℓ: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𝑙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𝜃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∣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∈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2502223"/>
                <a:ext cx="11457432" cy="4185505"/>
              </a:xfrm>
              <a:prstGeom prst="rect">
                <a:avLst/>
              </a:prstGeom>
              <a:blipFill>
                <a:blip r:embed="rId3"/>
                <a:stretch>
                  <a:fillRect l="-266" r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4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09728" y="201174"/>
                <a:ext cx="11530584" cy="198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ОЦЕНКА МАКСИМАЛЬНОГО ПРАВДОПОДОБИЯ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Оценка максимального правдоподобия — это метод, позволяющий оценить (набор параметров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функции плотности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𝜃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которые наиболее вероятно объясняют некоторые наблюдаемые данные X.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Более формально: 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sz="16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ℒ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𝑋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также называют оценкой максимального правдоподобия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Maximum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Likelihood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Estimate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MLE).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" y="201174"/>
                <a:ext cx="11530584" cy="1987980"/>
              </a:xfrm>
              <a:prstGeom prst="rect">
                <a:avLst/>
              </a:prstGeom>
              <a:blipFill>
                <a:blip r:embed="rId2"/>
                <a:stretch>
                  <a:fillRect l="-264" r="-211" b="-1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09728" y="2296704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реализации генеративной модели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37" y="2604356"/>
            <a:ext cx="6355080" cy="33683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740232" y="6111090"/>
            <a:ext cx="132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50 портретов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3936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65731"/>
              </p:ext>
            </p:extLst>
          </p:nvPr>
        </p:nvGraphicFramePr>
        <p:xfrm>
          <a:off x="347472" y="166910"/>
          <a:ext cx="11375137" cy="6071616"/>
        </p:xfrm>
        <a:graphic>
          <a:graphicData uri="http://schemas.openxmlformats.org/drawingml/2006/table">
            <a:tbl>
              <a:tblPr firstRow="1" firstCol="1" bandRow="1"/>
              <a:tblGrid>
                <a:gridCol w="735000">
                  <a:extLst>
                    <a:ext uri="{9D8B030D-6E8A-4147-A177-3AD203B41FA5}">
                      <a16:colId xmlns:a16="http://schemas.microsoft.com/office/drawing/2014/main" val="4235716049"/>
                    </a:ext>
                  </a:extLst>
                </a:gridCol>
                <a:gridCol w="2571946">
                  <a:extLst>
                    <a:ext uri="{9D8B030D-6E8A-4147-A177-3AD203B41FA5}">
                      <a16:colId xmlns:a16="http://schemas.microsoft.com/office/drawing/2014/main" val="2685737053"/>
                    </a:ext>
                  </a:extLst>
                </a:gridCol>
                <a:gridCol w="1872852">
                  <a:extLst>
                    <a:ext uri="{9D8B030D-6E8A-4147-A177-3AD203B41FA5}">
                      <a16:colId xmlns:a16="http://schemas.microsoft.com/office/drawing/2014/main" val="2409471168"/>
                    </a:ext>
                  </a:extLst>
                </a:gridCol>
                <a:gridCol w="1940180">
                  <a:extLst>
                    <a:ext uri="{9D8B030D-6E8A-4147-A177-3AD203B41FA5}">
                      <a16:colId xmlns:a16="http://schemas.microsoft.com/office/drawing/2014/main" val="3678797280"/>
                    </a:ext>
                  </a:extLst>
                </a:gridCol>
                <a:gridCol w="1912128">
                  <a:extLst>
                    <a:ext uri="{9D8B030D-6E8A-4147-A177-3AD203B41FA5}">
                      <a16:colId xmlns:a16="http://schemas.microsoft.com/office/drawing/2014/main" val="3451045923"/>
                    </a:ext>
                  </a:extLst>
                </a:gridCol>
                <a:gridCol w="2343031">
                  <a:extLst>
                    <a:ext uri="{9D8B030D-6E8A-4147-A177-3AD203B41FA5}">
                      <a16:colId xmlns:a16="http://schemas.microsoft.com/office/drawing/2014/main" val="4221414020"/>
                    </a:ext>
                  </a:extLst>
                </a:gridCol>
              </a:tblGrid>
              <a:tr h="27518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п/п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Аксессуар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Цвет </a:t>
                      </a:r>
                      <a:b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</a:b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одежды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Тип </a:t>
                      </a:r>
                      <a:b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</a:b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одежды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Цвет волос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Прическа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07470"/>
                  </a:ext>
                </a:extLst>
              </a:tr>
              <a:tr h="4127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Футболка с круглым вырезом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Рыжий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Короткая стрижка, прямые волосы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317448"/>
                  </a:ext>
                </a:extLst>
              </a:tr>
              <a:tr h="550367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Комбинезон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Серебристо-серый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Короткая стрижка, курчавые волосы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031396"/>
                  </a:ext>
                </a:extLst>
              </a:tr>
              <a:tr h="4127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Солнцезащитные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Футболка с круглым вырезом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Блонд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Короткая стрижка, прямые волосы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938732"/>
                  </a:ext>
                </a:extLst>
              </a:tr>
              <a:tr h="4127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Футболка с круглым вырезом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Рыжий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Длинная стрижка, прямые волосы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24113"/>
                  </a:ext>
                </a:extLst>
              </a:tr>
              <a:tr h="27518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Комбинезон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Серебристо-серый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Нет волос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1265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Нет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Комбинезон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Черный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Длинная стрижка, прямые волосы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02389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Солнцезащитные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Комбинезон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Серебристо-серый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Длинная стрижка, прямые волосы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293810"/>
                  </a:ext>
                </a:extLst>
              </a:tr>
              <a:tr h="4127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Белый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Футболка с круглым вырезом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Серебристо-серый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Длинная стрижка, прямые волосы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8956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Розовый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Худи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Серебристо-серый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Длинная стрижка, прямые волосы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80744"/>
                  </a:ext>
                </a:extLst>
              </a:tr>
              <a:tr h="4127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Круглые очки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Пастельный оранжевый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Футболка с круглым вырезом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Блонд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Длинная стрижка, прямые волосы</a:t>
                      </a:r>
                    </a:p>
                  </a:txBody>
                  <a:tcPr marL="36855" marR="368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18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98423"/>
            <a:ext cx="6096000" cy="508947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Каждый признак может иметь следующие возможные значения: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 причесок: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 волос;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длинные волосы, собранные в пучок;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длинная стрижка, волнистые волосы;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длинная стрижка, прямые волосы;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короткая стрижка, волнистые волосы;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короткая стрижка, прямые волосы;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короткая стрижка, курчавые волосы.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 цветов волос: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черный;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блонд;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каштановый;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пастельный розовый;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рыжий;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серебристо-серый.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45680" y="98423"/>
            <a:ext cx="6096000" cy="53737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 вида очков (аксессуаров):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 очков;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круглые очки;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солнцезащитные очки.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 типа одежды: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худи;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комбинезон;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футболка с круглым вырезом;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футболка с V-образным вырезом.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8 цветов одежды: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черный;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синий;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серый;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пастельный зеленый;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пастельный оранжевый;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розовый;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красный;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белый.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0624" y="5693765"/>
            <a:ext cx="113934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Итого возможно 7×6×3× 4×8=4032 разные комбинации этих признаков, то есть выборочное пространство насчитывает 4032 точки.</a:t>
            </a:r>
            <a:endParaRPr lang="ru-RU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82880" y="0"/>
                <a:ext cx="11466576" cy="3583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Проблема в том, что истинное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неизвестно. Нам доступна только выборка наблюдений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сгенерированных распределением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Целью генеративного моделирования является построение модели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 использованием этих наблюдений, которая может точно имитировать наблюдения, производимые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Чтобы достичь этой цели, можно просто назначить вероятность каждой возможной комбинации признаков, основываясь на имеющихся данных. Такая параметрическая модель будет иметь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</m:t>
                    </m:r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=4031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параметр — по одному на каждую точку в выборочном пространстве — минус один, потому что значение последнего параметра будет выбираться так, чтобы общая сумма была равна 1. Значит, мы должны оценить параметры модели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...,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4031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 Этот конкретный класс параметрических моделей известен как полиномиальное (</a:t>
                </a:r>
                <a:r>
                  <a:rPr lang="ru-RU" sz="16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мультиномиальное</a:t>
                </a: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распределение, а оценка максимального правдоподобия каждого параметра определяется как,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число наблюдений с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-й комбинацией в наборе данных, а N = 50 — общее число наблюдений.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0"/>
                <a:ext cx="11466576" cy="3583353"/>
              </a:xfrm>
              <a:prstGeom prst="rect">
                <a:avLst/>
              </a:prstGeom>
              <a:blipFill>
                <a:blip r:embed="rId2"/>
                <a:stretch>
                  <a:fillRect l="-266" r="-266" b="-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182880" y="3583353"/>
                <a:ext cx="11878056" cy="327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Иначе говоря, оценка каждого параметра — это просто доля от общего количества наблюдений, в которой имела место соответствующая комбинация. Например, следующая комбинация (назовем ее комбинацией 1) дважды появляется в наборе данных (длинная стрижка, прямые волосы; рыжий; круглые очки; футболка с круглым вырезом; белый).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50</m:t>
                          </m:r>
                        </m:den>
                      </m:f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=0,04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Другой пример — комбинация (назовем ее комбинацией 2), которая ни разу не появляется в наборе данных (длинная стрижка, прямые волосы; рыжий; круглые очки; футболка с круглым вырезом; синий).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1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есть</a:t>
                </a:r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72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50</m:t>
                          </m:r>
                        </m:den>
                      </m:f>
                      <m:r>
                        <a:rPr lang="ru-RU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3583353"/>
                <a:ext cx="11878056" cy="3270895"/>
              </a:xfrm>
              <a:prstGeom prst="rect">
                <a:avLst/>
              </a:prstGeom>
              <a:blipFill>
                <a:blip r:embed="rId3"/>
                <a:stretch>
                  <a:fillRect l="-257" r="-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5010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1148</Words>
  <Application>Microsoft Office PowerPoint</Application>
  <PresentationFormat>Широкоэкранный</PresentationFormat>
  <Paragraphs>429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Тема Office</vt:lpstr>
      <vt:lpstr>Введение генеративное (порождающее) 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ALEKSEY</cp:lastModifiedBy>
  <cp:revision>38</cp:revision>
  <dcterms:created xsi:type="dcterms:W3CDTF">2020-10-06T14:10:24Z</dcterms:created>
  <dcterms:modified xsi:type="dcterms:W3CDTF">2023-10-20T16:41:50Z</dcterms:modified>
</cp:coreProperties>
</file>